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2" r:id="rId4"/>
    <p:sldId id="313" r:id="rId5"/>
    <p:sldId id="298" r:id="rId6"/>
    <p:sldId id="260" r:id="rId7"/>
    <p:sldId id="310" r:id="rId8"/>
    <p:sldId id="309" r:id="rId9"/>
    <p:sldId id="306" r:id="rId10"/>
    <p:sldId id="305" r:id="rId11"/>
    <p:sldId id="290" r:id="rId12"/>
    <p:sldId id="273" r:id="rId13"/>
    <p:sldId id="291" r:id="rId14"/>
    <p:sldId id="274" r:id="rId15"/>
    <p:sldId id="300" r:id="rId16"/>
    <p:sldId id="303" r:id="rId17"/>
    <p:sldId id="292" r:id="rId18"/>
    <p:sldId id="299" r:id="rId19"/>
    <p:sldId id="294" r:id="rId20"/>
    <p:sldId id="296" r:id="rId21"/>
    <p:sldId id="282" r:id="rId22"/>
    <p:sldId id="311" r:id="rId23"/>
    <p:sldId id="302"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01" autoAdjust="0"/>
  </p:normalViewPr>
  <p:slideViewPr>
    <p:cSldViewPr>
      <p:cViewPr>
        <p:scale>
          <a:sx n="81" d="100"/>
          <a:sy n="81" d="100"/>
        </p:scale>
        <p:origin x="-1848" y="-12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Aroostook County</c:v>
                </c:pt>
              </c:strCache>
            </c:strRef>
          </c:tx>
          <c:invertIfNegative val="0"/>
          <c:cat>
            <c:strRef>
              <c:f>'Top Health Issues'!$B$2:$D$2</c:f>
              <c:strCache>
                <c:ptCount val="3"/>
                <c:pt idx="0">
                  <c:v>Obesity</c:v>
                </c:pt>
                <c:pt idx="1">
                  <c:v>Drug &amp; Alcohol Abuse</c:v>
                </c:pt>
                <c:pt idx="2">
                  <c:v>Cardiovascular Diseases</c:v>
                </c:pt>
              </c:strCache>
            </c:strRef>
          </c:cat>
          <c:val>
            <c:numRef>
              <c:f>'Top Health Issues'!$B$3:$D$3</c:f>
              <c:numCache>
                <c:formatCode>0%</c:formatCode>
                <c:ptCount val="3"/>
                <c:pt idx="0">
                  <c:v>0.85</c:v>
                </c:pt>
                <c:pt idx="1">
                  <c:v>0.8</c:v>
                </c:pt>
                <c:pt idx="2">
                  <c:v>0.8</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Cardiovascular Diseases</c:v>
                </c:pt>
              </c:strCache>
            </c:strRef>
          </c:cat>
          <c:val>
            <c:numRef>
              <c:f>'Top Health Issues'!$B$4:$D$4</c:f>
              <c:numCache>
                <c:formatCode>0%</c:formatCode>
                <c:ptCount val="3"/>
                <c:pt idx="0">
                  <c:v>0.78</c:v>
                </c:pt>
                <c:pt idx="1">
                  <c:v>0.8</c:v>
                </c:pt>
                <c:pt idx="2">
                  <c:v>0.63</c:v>
                </c:pt>
              </c:numCache>
            </c:numRef>
          </c:val>
        </c:ser>
        <c:dLbls>
          <c:showLegendKey val="0"/>
          <c:showVal val="1"/>
          <c:showCatName val="0"/>
          <c:showSerName val="0"/>
          <c:showPercent val="0"/>
          <c:showBubbleSize val="0"/>
        </c:dLbls>
        <c:gapWidth val="150"/>
        <c:overlap val="-25"/>
        <c:axId val="74027392"/>
        <c:axId val="74028928"/>
      </c:barChart>
      <c:catAx>
        <c:axId val="74027392"/>
        <c:scaling>
          <c:orientation val="minMax"/>
        </c:scaling>
        <c:delete val="0"/>
        <c:axPos val="b"/>
        <c:majorTickMark val="none"/>
        <c:minorTickMark val="none"/>
        <c:tickLblPos val="nextTo"/>
        <c:crossAx val="74028928"/>
        <c:crosses val="autoZero"/>
        <c:auto val="1"/>
        <c:lblAlgn val="ctr"/>
        <c:lblOffset val="100"/>
        <c:noMultiLvlLbl val="0"/>
      </c:catAx>
      <c:valAx>
        <c:axId val="74028928"/>
        <c:scaling>
          <c:orientation val="minMax"/>
        </c:scaling>
        <c:delete val="1"/>
        <c:axPos val="l"/>
        <c:numFmt formatCode="0%" sourceLinked="1"/>
        <c:majorTickMark val="out"/>
        <c:minorTickMark val="none"/>
        <c:tickLblPos val="nextTo"/>
        <c:crossAx val="7402739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Aroostook County</c:v>
                </c:pt>
              </c:strCache>
            </c:strRef>
          </c:tx>
          <c:invertIfNegative val="0"/>
          <c:cat>
            <c:strRef>
              <c:f>'Top Soc Determin'!$B$2:$D$2</c:f>
              <c:strCache>
                <c:ptCount val="3"/>
                <c:pt idx="0">
                  <c:v>Access to Behavioral Care/Mental Health Care</c:v>
                </c:pt>
                <c:pt idx="1">
                  <c:v>Poverty</c:v>
                </c:pt>
                <c:pt idx="2">
                  <c:v>Employment/Health care insurance</c:v>
                </c:pt>
              </c:strCache>
            </c:strRef>
          </c:cat>
          <c:val>
            <c:numRef>
              <c:f>'Top Soc Determin'!$B$3:$D$3</c:f>
              <c:numCache>
                <c:formatCode>0%</c:formatCode>
                <c:ptCount val="3"/>
                <c:pt idx="0">
                  <c:v>0.7</c:v>
                </c:pt>
                <c:pt idx="1">
                  <c:v>0.69</c:v>
                </c:pt>
                <c:pt idx="2">
                  <c:v>0.63</c:v>
                </c:pt>
              </c:numCache>
            </c:numRef>
          </c:val>
        </c:ser>
        <c:ser>
          <c:idx val="1"/>
          <c:order val="1"/>
          <c:tx>
            <c:strRef>
              <c:f>'Top Soc Determin'!$A$4</c:f>
              <c:strCache>
                <c:ptCount val="1"/>
                <c:pt idx="0">
                  <c:v>Maine</c:v>
                </c:pt>
              </c:strCache>
            </c:strRef>
          </c:tx>
          <c:invertIfNegative val="0"/>
          <c:cat>
            <c:strRef>
              <c:f>'Top Soc Determin'!$B$2:$D$2</c:f>
              <c:strCache>
                <c:ptCount val="3"/>
                <c:pt idx="0">
                  <c:v>Access to Behavioral Care/Mental Health Care</c:v>
                </c:pt>
                <c:pt idx="1">
                  <c:v>Poverty</c:v>
                </c:pt>
                <c:pt idx="2">
                  <c:v>Employment/Health care insurance</c:v>
                </c:pt>
              </c:strCache>
            </c:strRef>
          </c:cat>
          <c:val>
            <c:numRef>
              <c:f>'Top Soc Determin'!$B$4:$D$4</c:f>
              <c:numCache>
                <c:formatCode>0%</c:formatCode>
                <c:ptCount val="3"/>
                <c:pt idx="0">
                  <c:v>0.67</c:v>
                </c:pt>
                <c:pt idx="1">
                  <c:v>0.78</c:v>
                </c:pt>
                <c:pt idx="2">
                  <c:v>0.64</c:v>
                </c:pt>
              </c:numCache>
            </c:numRef>
          </c:val>
        </c:ser>
        <c:dLbls>
          <c:showLegendKey val="0"/>
          <c:showVal val="1"/>
          <c:showCatName val="0"/>
          <c:showSerName val="0"/>
          <c:showPercent val="0"/>
          <c:showBubbleSize val="0"/>
        </c:dLbls>
        <c:gapWidth val="150"/>
        <c:overlap val="-25"/>
        <c:axId val="103148160"/>
        <c:axId val="108659072"/>
      </c:barChart>
      <c:catAx>
        <c:axId val="103148160"/>
        <c:scaling>
          <c:orientation val="minMax"/>
        </c:scaling>
        <c:delete val="0"/>
        <c:axPos val="b"/>
        <c:majorTickMark val="none"/>
        <c:minorTickMark val="none"/>
        <c:tickLblPos val="nextTo"/>
        <c:crossAx val="108659072"/>
        <c:crosses val="autoZero"/>
        <c:auto val="1"/>
        <c:lblAlgn val="ctr"/>
        <c:lblOffset val="100"/>
        <c:noMultiLvlLbl val="0"/>
      </c:catAx>
      <c:valAx>
        <c:axId val="108659072"/>
        <c:scaling>
          <c:orientation val="minMax"/>
        </c:scaling>
        <c:delete val="1"/>
        <c:axPos val="l"/>
        <c:numFmt formatCode="0%" sourceLinked="1"/>
        <c:majorTickMark val="out"/>
        <c:minorTickMark val="none"/>
        <c:tickLblPos val="nextTo"/>
        <c:crossAx val="10314816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Obesity </a:t>
            </a:r>
            <a:endParaRPr lang="en-US"/>
          </a:p>
        </c:rich>
      </c:tx>
      <c:layout/>
      <c:overlay val="0"/>
    </c:title>
    <c:autoTitleDeleted val="0"/>
    <c:plotArea>
      <c:layout/>
      <c:barChart>
        <c:barDir val="col"/>
        <c:grouping val="clustered"/>
        <c:varyColors val="0"/>
        <c:ser>
          <c:idx val="0"/>
          <c:order val="0"/>
          <c:tx>
            <c:strRef>
              <c:f>Obesity!$A$5</c:f>
              <c:strCache>
                <c:ptCount val="1"/>
                <c:pt idx="0">
                  <c:v>Aroostook County</c:v>
                </c:pt>
              </c:strCache>
            </c:strRef>
          </c:tx>
          <c:invertIfNegative val="0"/>
          <c:dLbls>
            <c:dLbl>
              <c:idx val="0"/>
              <c:layout>
                <c:manualLayout>
                  <c:x val="0"/>
                  <c:y val="1.412429378531073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Obesity!$B$4:$C$4</c:f>
              <c:strCache>
                <c:ptCount val="2"/>
                <c:pt idx="0">
                  <c:v>Obesity in adults</c:v>
                </c:pt>
                <c:pt idx="1">
                  <c:v>Obesity in high school students</c:v>
                </c:pt>
              </c:strCache>
            </c:strRef>
          </c:cat>
          <c:val>
            <c:numRef>
              <c:f>Obesity!$B$5:$C$5</c:f>
              <c:numCache>
                <c:formatCode>0%</c:formatCode>
                <c:ptCount val="2"/>
                <c:pt idx="0">
                  <c:v>0.38</c:v>
                </c:pt>
                <c:pt idx="1">
                  <c:v>0.12</c:v>
                </c:pt>
              </c:numCache>
            </c:numRef>
          </c:val>
        </c:ser>
        <c:ser>
          <c:idx val="1"/>
          <c:order val="1"/>
          <c:tx>
            <c:strRef>
              <c:f>Obesity!$A$6</c:f>
              <c:strCache>
                <c:ptCount val="1"/>
                <c:pt idx="0">
                  <c:v>Maine</c:v>
                </c:pt>
              </c:strCache>
            </c:strRef>
          </c:tx>
          <c:invertIfNegative val="0"/>
          <c:cat>
            <c:strRef>
              <c:f>Obesity!$B$4:$C$4</c:f>
              <c:strCache>
                <c:ptCount val="2"/>
                <c:pt idx="0">
                  <c:v>Obesity in adults</c:v>
                </c:pt>
                <c:pt idx="1">
                  <c:v>Obesity in high school students</c:v>
                </c:pt>
              </c:strCache>
            </c:strRef>
          </c:cat>
          <c:val>
            <c:numRef>
              <c:f>Obesity!$B$6:$C$6</c:f>
              <c:numCache>
                <c:formatCode>0%</c:formatCode>
                <c:ptCount val="2"/>
                <c:pt idx="0">
                  <c:v>0.28999999999999998</c:v>
                </c:pt>
                <c:pt idx="1">
                  <c:v>0.13</c:v>
                </c:pt>
              </c:numCache>
            </c:numRef>
          </c:val>
        </c:ser>
        <c:dLbls>
          <c:showLegendKey val="0"/>
          <c:showVal val="1"/>
          <c:showCatName val="0"/>
          <c:showSerName val="0"/>
          <c:showPercent val="0"/>
          <c:showBubbleSize val="0"/>
        </c:dLbls>
        <c:gapWidth val="150"/>
        <c:overlap val="-25"/>
        <c:axId val="120320768"/>
        <c:axId val="120322304"/>
      </c:barChart>
      <c:catAx>
        <c:axId val="120320768"/>
        <c:scaling>
          <c:orientation val="minMax"/>
        </c:scaling>
        <c:delete val="0"/>
        <c:axPos val="b"/>
        <c:majorTickMark val="none"/>
        <c:minorTickMark val="none"/>
        <c:tickLblPos val="nextTo"/>
        <c:crossAx val="120322304"/>
        <c:crosses val="autoZero"/>
        <c:auto val="1"/>
        <c:lblAlgn val="ctr"/>
        <c:lblOffset val="100"/>
        <c:noMultiLvlLbl val="0"/>
      </c:catAx>
      <c:valAx>
        <c:axId val="120322304"/>
        <c:scaling>
          <c:orientation val="minMax"/>
        </c:scaling>
        <c:delete val="1"/>
        <c:axPos val="l"/>
        <c:numFmt formatCode="0%" sourceLinked="1"/>
        <c:majorTickMark val="out"/>
        <c:minorTickMark val="none"/>
        <c:tickLblPos val="nextTo"/>
        <c:crossAx val="12032076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Emergency Medical Service Overdose Response per</a:t>
            </a:r>
            <a:r>
              <a:rPr lang="en-US" baseline="0" dirty="0" smtClean="0"/>
              <a:t> </a:t>
            </a:r>
            <a:r>
              <a:rPr lang="en-US" baseline="0" dirty="0"/>
              <a:t>100,000 Population</a:t>
            </a:r>
            <a:endParaRPr lang="en-US" dirty="0"/>
          </a:p>
        </c:rich>
      </c:tx>
      <c:layout/>
      <c:overlay val="0"/>
    </c:title>
    <c:autoTitleDeleted val="0"/>
    <c:plotArea>
      <c:layout/>
      <c:barChart>
        <c:barDir val="col"/>
        <c:grouping val="clustered"/>
        <c:varyColors val="0"/>
        <c:ser>
          <c:idx val="0"/>
          <c:order val="0"/>
          <c:tx>
            <c:strRef>
              <c:f>Drugs!$A$2</c:f>
              <c:strCache>
                <c:ptCount val="1"/>
                <c:pt idx="0">
                  <c:v>Arookstook County</c:v>
                </c:pt>
              </c:strCache>
            </c:strRef>
          </c:tx>
          <c:invertIfNegative val="0"/>
          <c:dLbls>
            <c:dLbl>
              <c:idx val="0"/>
              <c:layout>
                <c:manualLayout>
                  <c:x val="-2.7777777777777779E-3"/>
                  <c:y val="1.401549518081227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Drugs!$B$2</c:f>
              <c:numCache>
                <c:formatCode>General</c:formatCode>
                <c:ptCount val="1"/>
                <c:pt idx="0">
                  <c:v>305</c:v>
                </c:pt>
              </c:numCache>
            </c:numRef>
          </c:val>
        </c:ser>
        <c:ser>
          <c:idx val="1"/>
          <c:order val="1"/>
          <c:tx>
            <c:strRef>
              <c:f>Drugs!$A$3</c:f>
              <c:strCache>
                <c:ptCount val="1"/>
                <c:pt idx="0">
                  <c:v>Maine</c:v>
                </c:pt>
              </c:strCache>
            </c:strRef>
          </c:tx>
          <c:invertIfNegative val="0"/>
          <c:dLbls>
            <c:dLbl>
              <c:idx val="0"/>
              <c:layout>
                <c:manualLayout>
                  <c:x val="0"/>
                  <c:y val="1.34907275149230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Drugs!$B$3</c:f>
              <c:numCache>
                <c:formatCode>General</c:formatCode>
                <c:ptCount val="1"/>
                <c:pt idx="0">
                  <c:v>392</c:v>
                </c:pt>
              </c:numCache>
            </c:numRef>
          </c:val>
        </c:ser>
        <c:dLbls>
          <c:showLegendKey val="0"/>
          <c:showVal val="1"/>
          <c:showCatName val="0"/>
          <c:showSerName val="0"/>
          <c:showPercent val="0"/>
          <c:showBubbleSize val="0"/>
        </c:dLbls>
        <c:gapWidth val="150"/>
        <c:overlap val="-25"/>
        <c:axId val="122627200"/>
        <c:axId val="122628736"/>
      </c:barChart>
      <c:catAx>
        <c:axId val="122627200"/>
        <c:scaling>
          <c:orientation val="minMax"/>
        </c:scaling>
        <c:delete val="0"/>
        <c:axPos val="b"/>
        <c:majorTickMark val="none"/>
        <c:minorTickMark val="none"/>
        <c:tickLblPos val="nextTo"/>
        <c:crossAx val="122628736"/>
        <c:crosses val="autoZero"/>
        <c:auto val="1"/>
        <c:lblAlgn val="ctr"/>
        <c:lblOffset val="100"/>
        <c:noMultiLvlLbl val="0"/>
      </c:catAx>
      <c:valAx>
        <c:axId val="122628736"/>
        <c:scaling>
          <c:orientation val="minMax"/>
          <c:max val="450"/>
          <c:min val="2"/>
        </c:scaling>
        <c:delete val="0"/>
        <c:axPos val="l"/>
        <c:numFmt formatCode="General" sourceLinked="1"/>
        <c:majorTickMark val="out"/>
        <c:minorTickMark val="none"/>
        <c:tickLblPos val="nextTo"/>
        <c:crossAx val="12262720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Aroostook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0.27</c:v>
                </c:pt>
                <c:pt idx="1">
                  <c:v>0.17</c:v>
                </c:pt>
                <c:pt idx="2">
                  <c:v>0.05</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24505088"/>
        <c:axId val="122749696"/>
      </c:barChart>
      <c:catAx>
        <c:axId val="124505088"/>
        <c:scaling>
          <c:orientation val="minMax"/>
        </c:scaling>
        <c:delete val="0"/>
        <c:axPos val="b"/>
        <c:majorTickMark val="none"/>
        <c:minorTickMark val="none"/>
        <c:tickLblPos val="nextTo"/>
        <c:crossAx val="122749696"/>
        <c:crosses val="autoZero"/>
        <c:auto val="1"/>
        <c:lblAlgn val="ctr"/>
        <c:lblOffset val="100"/>
        <c:noMultiLvlLbl val="0"/>
      </c:catAx>
      <c:valAx>
        <c:axId val="122749696"/>
        <c:scaling>
          <c:orientation val="minMax"/>
        </c:scaling>
        <c:delete val="1"/>
        <c:axPos val="l"/>
        <c:numFmt formatCode="0%" sourceLinked="1"/>
        <c:majorTickMark val="out"/>
        <c:minorTickMark val="none"/>
        <c:tickLblPos val="nextTo"/>
        <c:crossAx val="12450508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dirty="0"/>
              <a:t>Selected </a:t>
            </a:r>
            <a:r>
              <a:rPr lang="en-US" dirty="0" smtClean="0"/>
              <a:t>Cardiovascular Measures per 10,000 Population Aroostook</a:t>
            </a:r>
            <a:r>
              <a:rPr lang="en-US" baseline="0" dirty="0" smtClean="0"/>
              <a:t> </a:t>
            </a:r>
            <a:r>
              <a:rPr lang="en-US" dirty="0" smtClean="0"/>
              <a:t>County </a:t>
            </a:r>
            <a:endParaRPr lang="en-US" dirty="0"/>
          </a:p>
        </c:rich>
      </c:tx>
      <c:layout/>
      <c:overlay val="0"/>
    </c:title>
    <c:autoTitleDeleted val="0"/>
    <c:plotArea>
      <c:layout/>
      <c:barChart>
        <c:barDir val="col"/>
        <c:grouping val="clustered"/>
        <c:varyColors val="0"/>
        <c:ser>
          <c:idx val="0"/>
          <c:order val="0"/>
          <c:tx>
            <c:strRef>
              <c:f>Drugs!$A$36</c:f>
              <c:strCache>
                <c:ptCount val="1"/>
                <c:pt idx="0">
                  <c:v>Aroostook County</c:v>
                </c:pt>
              </c:strCache>
            </c:strRef>
          </c:tx>
          <c:spPr>
            <a:ln>
              <a:solidFill>
                <a:srgbClr val="797B7E"/>
              </a:solidFill>
            </a:ln>
          </c:spPr>
          <c:invertIfNegative val="0"/>
          <c:cat>
            <c:strRef>
              <c:f>Drugs!$B$35:$D$35</c:f>
              <c:strCache>
                <c:ptCount val="3"/>
                <c:pt idx="0">
                  <c:v>Acute myocardial infarction hospitalizations </c:v>
                </c:pt>
                <c:pt idx="1">
                  <c:v>Diabetes Hospitalizations</c:v>
                </c:pt>
                <c:pt idx="2">
                  <c:v>Stroke Hospitalizations</c:v>
                </c:pt>
              </c:strCache>
            </c:strRef>
          </c:cat>
          <c:val>
            <c:numRef>
              <c:f>Drugs!$B$36:$D$36</c:f>
              <c:numCache>
                <c:formatCode>0</c:formatCode>
                <c:ptCount val="3"/>
                <c:pt idx="0">
                  <c:v>40</c:v>
                </c:pt>
                <c:pt idx="1">
                  <c:v>13.8</c:v>
                </c:pt>
                <c:pt idx="2">
                  <c:v>21</c:v>
                </c:pt>
              </c:numCache>
            </c:numRef>
          </c:val>
        </c:ser>
        <c:ser>
          <c:idx val="1"/>
          <c:order val="1"/>
          <c:tx>
            <c:strRef>
              <c:f>Drugs!$A$37</c:f>
              <c:strCache>
                <c:ptCount val="1"/>
                <c:pt idx="0">
                  <c:v>Maine</c:v>
                </c:pt>
              </c:strCache>
            </c:strRef>
          </c:tx>
          <c:invertIfNegative val="0"/>
          <c:cat>
            <c:strRef>
              <c:f>Drugs!$B$35:$D$35</c:f>
              <c:strCache>
                <c:ptCount val="3"/>
                <c:pt idx="0">
                  <c:v>Acute myocardial infarction hospitalizations </c:v>
                </c:pt>
                <c:pt idx="1">
                  <c:v>Diabetes Hospitalizations</c:v>
                </c:pt>
                <c:pt idx="2">
                  <c:v>Stroke Hospitalizations</c:v>
                </c:pt>
              </c:strCache>
            </c:strRef>
          </c:cat>
          <c:val>
            <c:numRef>
              <c:f>Drugs!$B$37:$D$37</c:f>
              <c:numCache>
                <c:formatCode>0</c:formatCode>
                <c:ptCount val="3"/>
                <c:pt idx="0">
                  <c:v>24</c:v>
                </c:pt>
                <c:pt idx="1">
                  <c:v>11.7</c:v>
                </c:pt>
                <c:pt idx="2">
                  <c:v>21</c:v>
                </c:pt>
              </c:numCache>
            </c:numRef>
          </c:val>
        </c:ser>
        <c:dLbls>
          <c:showLegendKey val="0"/>
          <c:showVal val="1"/>
          <c:showCatName val="0"/>
          <c:showSerName val="0"/>
          <c:showPercent val="0"/>
          <c:showBubbleSize val="0"/>
        </c:dLbls>
        <c:gapWidth val="150"/>
        <c:overlap val="-25"/>
        <c:axId val="124681216"/>
        <c:axId val="124703488"/>
      </c:barChart>
      <c:catAx>
        <c:axId val="124681216"/>
        <c:scaling>
          <c:orientation val="minMax"/>
        </c:scaling>
        <c:delete val="0"/>
        <c:axPos val="b"/>
        <c:majorTickMark val="none"/>
        <c:minorTickMark val="none"/>
        <c:tickLblPos val="nextTo"/>
        <c:crossAx val="124703488"/>
        <c:crosses val="autoZero"/>
        <c:auto val="1"/>
        <c:lblAlgn val="ctr"/>
        <c:lblOffset val="100"/>
        <c:noMultiLvlLbl val="0"/>
      </c:catAx>
      <c:valAx>
        <c:axId val="124703488"/>
        <c:scaling>
          <c:orientation val="minMax"/>
        </c:scaling>
        <c:delete val="1"/>
        <c:axPos val="l"/>
        <c:numFmt formatCode="0" sourceLinked="1"/>
        <c:majorTickMark val="out"/>
        <c:minorTickMark val="none"/>
        <c:tickLblPos val="nextTo"/>
        <c:crossAx val="12468121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smtClean="0">
                <a:effectLst/>
              </a:rPr>
              <a:t>Selected Cardiovascular Measures per 100,000 Population</a:t>
            </a:r>
            <a:endParaRPr lang="en-US" dirty="0" smtClean="0">
              <a:effectLst/>
            </a:endParaRPr>
          </a:p>
          <a:p>
            <a:pPr>
              <a:defRPr/>
            </a:pPr>
            <a:r>
              <a:rPr lang="en-US" sz="1800" b="1" i="0" baseline="0" dirty="0" smtClean="0">
                <a:effectLst/>
              </a:rPr>
              <a:t>Aroostook County</a:t>
            </a:r>
            <a:endParaRPr lang="en-US" dirty="0">
              <a:effectLst/>
            </a:endParaRPr>
          </a:p>
        </c:rich>
      </c:tx>
      <c:layout/>
      <c:overlay val="0"/>
    </c:title>
    <c:autoTitleDeleted val="0"/>
    <c:plotArea>
      <c:layout>
        <c:manualLayout>
          <c:layoutTarget val="inner"/>
          <c:xMode val="edge"/>
          <c:yMode val="edge"/>
          <c:x val="0"/>
          <c:y val="0.26200271841019873"/>
          <c:w val="1"/>
          <c:h val="0.6634387889013873"/>
        </c:manualLayout>
      </c:layout>
      <c:barChart>
        <c:barDir val="col"/>
        <c:grouping val="clustered"/>
        <c:varyColors val="0"/>
        <c:ser>
          <c:idx val="0"/>
          <c:order val="0"/>
          <c:tx>
            <c:strRef>
              <c:f>Drugs!$A$54</c:f>
              <c:strCache>
                <c:ptCount val="1"/>
                <c:pt idx="0">
                  <c:v>Aroostook County</c:v>
                </c:pt>
              </c:strCache>
            </c:strRef>
          </c:tx>
          <c:invertIfNegative val="0"/>
          <c:dLbls>
            <c:dLbl>
              <c:idx val="1"/>
              <c:layout>
                <c:manualLayout>
                  <c:x val="0"/>
                  <c:y val="1.88590259595234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Drugs!$B$53:$D$53</c:f>
              <c:strCache>
                <c:ptCount val="3"/>
                <c:pt idx="0">
                  <c:v>Acute myocardial infarction mortality (ages 45-64; 65+)</c:v>
                </c:pt>
                <c:pt idx="1">
                  <c:v>Stroke mortality</c:v>
                </c:pt>
                <c:pt idx="2">
                  <c:v>Coronary heart disease mortality</c:v>
                </c:pt>
              </c:strCache>
            </c:strRef>
          </c:cat>
          <c:val>
            <c:numRef>
              <c:f>Drugs!$B$54:$D$54</c:f>
              <c:numCache>
                <c:formatCode>0</c:formatCode>
                <c:ptCount val="3"/>
                <c:pt idx="0">
                  <c:v>40</c:v>
                </c:pt>
                <c:pt idx="1">
                  <c:v>40</c:v>
                </c:pt>
                <c:pt idx="2" formatCode="General">
                  <c:v>112</c:v>
                </c:pt>
              </c:numCache>
            </c:numRef>
          </c:val>
        </c:ser>
        <c:ser>
          <c:idx val="1"/>
          <c:order val="1"/>
          <c:tx>
            <c:strRef>
              <c:f>Drugs!$A$55</c:f>
              <c:strCache>
                <c:ptCount val="1"/>
                <c:pt idx="0">
                  <c:v>Maine</c:v>
                </c:pt>
              </c:strCache>
            </c:strRef>
          </c:tx>
          <c:invertIfNegative val="0"/>
          <c:dLbls>
            <c:spPr>
              <a:noFill/>
              <a:ln>
                <a:noFill/>
              </a:ln>
            </c:spPr>
            <c:showLegendKey val="0"/>
            <c:showVal val="1"/>
            <c:showCatName val="0"/>
            <c:showSerName val="0"/>
            <c:showPercent val="0"/>
            <c:showBubbleSize val="0"/>
            <c:showLeaderLines val="0"/>
          </c:dLbls>
          <c:cat>
            <c:strRef>
              <c:f>Drugs!$B$53:$D$53</c:f>
              <c:strCache>
                <c:ptCount val="3"/>
                <c:pt idx="0">
                  <c:v>Acute myocardial infarction mortality (ages 45-64; 65+)</c:v>
                </c:pt>
                <c:pt idx="1">
                  <c:v>Stroke mortality</c:v>
                </c:pt>
                <c:pt idx="2">
                  <c:v>Coronary heart disease mortality</c:v>
                </c:pt>
              </c:strCache>
            </c:strRef>
          </c:cat>
          <c:val>
            <c:numRef>
              <c:f>Drugs!$B$55:$D$55</c:f>
              <c:numCache>
                <c:formatCode>0</c:formatCode>
                <c:ptCount val="3"/>
                <c:pt idx="0">
                  <c:v>32</c:v>
                </c:pt>
                <c:pt idx="1">
                  <c:v>35</c:v>
                </c:pt>
                <c:pt idx="2" formatCode="General">
                  <c:v>90</c:v>
                </c:pt>
              </c:numCache>
            </c:numRef>
          </c:val>
        </c:ser>
        <c:dLbls>
          <c:showLegendKey val="0"/>
          <c:showVal val="1"/>
          <c:showCatName val="0"/>
          <c:showSerName val="0"/>
          <c:showPercent val="0"/>
          <c:showBubbleSize val="0"/>
        </c:dLbls>
        <c:gapWidth val="150"/>
        <c:overlap val="-25"/>
        <c:axId val="127734912"/>
        <c:axId val="127736448"/>
      </c:barChart>
      <c:catAx>
        <c:axId val="127734912"/>
        <c:scaling>
          <c:orientation val="minMax"/>
        </c:scaling>
        <c:delete val="0"/>
        <c:axPos val="b"/>
        <c:majorTickMark val="none"/>
        <c:minorTickMark val="none"/>
        <c:tickLblPos val="nextTo"/>
        <c:crossAx val="127736448"/>
        <c:crosses val="autoZero"/>
        <c:auto val="1"/>
        <c:lblAlgn val="ctr"/>
        <c:lblOffset val="100"/>
        <c:noMultiLvlLbl val="0"/>
      </c:catAx>
      <c:valAx>
        <c:axId val="127736448"/>
        <c:scaling>
          <c:orientation val="minMax"/>
        </c:scaling>
        <c:delete val="1"/>
        <c:axPos val="l"/>
        <c:numFmt formatCode="0" sourceLinked="1"/>
        <c:majorTickMark val="out"/>
        <c:minorTickMark val="none"/>
        <c:tickLblPos val="nextTo"/>
        <c:crossAx val="127734912"/>
        <c:crosses val="autoZero"/>
        <c:crossBetween val="between"/>
      </c:valAx>
      <c:spPr>
        <a:noFill/>
        <a:ln>
          <a:noFill/>
        </a:ln>
      </c:spPr>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E6578DBC-EF8C-42B3-8D35-F81449F5C77A}" type="presOf" srcId="{0D392A86-2189-4F18-AF5C-6FACF7A51A00}" destId="{26E68A81-670F-4F9E-A874-DAF7A1F099D6}"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EB519E1F-D4BE-4DCE-8E8F-3D6B2BCF3BD7}" type="presOf" srcId="{807964E7-7039-4883-9EF1-05222EC9EBEA}" destId="{E4C3BEEC-D67B-4611-A5CC-D548E32BA97E}" srcOrd="0" destOrd="0" presId="urn:microsoft.com/office/officeart/2005/8/layout/cycle3"/>
    <dgm:cxn modelId="{EC045D8E-25FA-431A-A861-70C3C959AC2C}" srcId="{0D392A86-2189-4F18-AF5C-6FACF7A51A00}" destId="{352C0664-FA89-4F91-A2A0-DA525F7BF88A}" srcOrd="1" destOrd="0" parTransId="{56C52878-FBDF-4141-A177-D001626BBAA1}" sibTransId="{D851AC27-522E-4867-9FA1-35B9838CBCC0}"/>
    <dgm:cxn modelId="{6F551508-94E1-4546-851E-C7DC7119F281}" type="presOf" srcId="{04928D4D-8553-41AF-A544-771ED8C2215A}" destId="{5A7055B8-2040-4582-81D0-93712DAEFE4E}"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9FB148DF-CDC0-4ECF-B123-E0B5B60E0F1B}" type="presOf" srcId="{B691141F-A735-412F-9A6A-F7C2056FD297}" destId="{B0838D81-D45D-474F-83FF-2E5348504347}" srcOrd="0" destOrd="0" presId="urn:microsoft.com/office/officeart/2005/8/layout/cycle3"/>
    <dgm:cxn modelId="{010D4989-A698-4F1A-A036-5EF20A930643}" type="presOf" srcId="{352C0664-FA89-4F91-A2A0-DA525F7BF88A}" destId="{E52E854D-9B86-43EB-A2E7-7F96111CBE26}"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EB150CE2-CDA5-472F-A159-7856C2D2BA67}" type="presOf" srcId="{A1699FF7-29F6-4D57-9210-F224C30DA212}" destId="{E7121682-31F8-4E27-993A-C333C3447464}" srcOrd="0" destOrd="0" presId="urn:microsoft.com/office/officeart/2005/8/layout/cycle3"/>
    <dgm:cxn modelId="{CDB56755-CA12-4C67-8209-78851D7A76DB}" type="presParOf" srcId="{26E68A81-670F-4F9E-A874-DAF7A1F099D6}" destId="{D823512E-EF67-48AC-90FF-9FF6DD4741F0}" srcOrd="0" destOrd="0" presId="urn:microsoft.com/office/officeart/2005/8/layout/cycle3"/>
    <dgm:cxn modelId="{C58A782A-2BA6-49AA-9752-A9185B1D5777}" type="presParOf" srcId="{D823512E-EF67-48AC-90FF-9FF6DD4741F0}" destId="{E4C3BEEC-D67B-4611-A5CC-D548E32BA97E}" srcOrd="0" destOrd="0" presId="urn:microsoft.com/office/officeart/2005/8/layout/cycle3"/>
    <dgm:cxn modelId="{F2DAB3F6-90B6-4E59-B399-56266D5C4E88}" type="presParOf" srcId="{D823512E-EF67-48AC-90FF-9FF6DD4741F0}" destId="{5A7055B8-2040-4582-81D0-93712DAEFE4E}" srcOrd="1" destOrd="0" presId="urn:microsoft.com/office/officeart/2005/8/layout/cycle3"/>
    <dgm:cxn modelId="{95C42587-D470-40E0-9964-918A0898CC52}" type="presParOf" srcId="{D823512E-EF67-48AC-90FF-9FF6DD4741F0}" destId="{E52E854D-9B86-43EB-A2E7-7F96111CBE26}" srcOrd="2" destOrd="0" presId="urn:microsoft.com/office/officeart/2005/8/layout/cycle3"/>
    <dgm:cxn modelId="{440DF43B-D15F-474C-A92A-DD96A9F1553F}" type="presParOf" srcId="{D823512E-EF67-48AC-90FF-9FF6DD4741F0}" destId="{B0838D81-D45D-474F-83FF-2E5348504347}" srcOrd="3" destOrd="0" presId="urn:microsoft.com/office/officeart/2005/8/layout/cycle3"/>
    <dgm:cxn modelId="{C63131BE-467E-437C-9EBF-75E8D6486302}"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in Maine each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Aroostook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Aroostook</a:t>
            </a:r>
            <a:r>
              <a:rPr lang="en-US" baseline="0" dirty="0" smtClean="0"/>
              <a:t> </a:t>
            </a:r>
            <a:r>
              <a:rPr lang="en-US" dirty="0" smtClean="0"/>
              <a:t>County based on information provided by the 110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Aroostook</a:t>
            </a:r>
            <a:r>
              <a:rPr lang="en-US" baseline="0" dirty="0" smtClean="0"/>
              <a:t> </a:t>
            </a:r>
            <a:r>
              <a:rPr lang="en-US" dirty="0" smtClean="0"/>
              <a:t>County based on information provided by the 110 respondents</a:t>
            </a:r>
            <a:r>
              <a:rPr lang="en-US" baseline="0" dirty="0" smtClean="0"/>
              <a:t> from this county on the Stakeholders Survey. Employment and Health care insurance had the same stakeholder rank in Aroostook and Maine overall (63% and 64% respectively).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 </a:t>
            </a:r>
            <a:r>
              <a:rPr lang="en-US" b="1" baseline="0" dirty="0" smtClean="0"/>
              <a:t>Starting with Obesity.</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There is a statistically significant difference between Aroostook County and Maine. The national percentage for obesity is @ 30%.</a:t>
            </a:r>
          </a:p>
          <a:p>
            <a:pPr marL="171450" indent="-171450">
              <a:spcAft>
                <a:spcPts val="600"/>
              </a:spcAft>
              <a:buFont typeface="Arial" panose="020B0604020202020204" pitchFamily="34" charset="0"/>
              <a:buChar char="•"/>
            </a:pPr>
            <a:r>
              <a:rPr lang="en-US" baseline="0" dirty="0" smtClean="0"/>
              <a:t>The darker green shows higher percentages of obesity among adults. Aroostook had the highest percentage of obese adults (38.3%) in the state, followed by Androscoggin County (37.9%)</a:t>
            </a:r>
          </a:p>
          <a:p>
            <a:pPr marL="171450" indent="-171450">
              <a:spcAft>
                <a:spcPts val="600"/>
              </a:spcAft>
              <a:buFont typeface="Arial" panose="020B0604020202020204" pitchFamily="34" charset="0"/>
              <a:buChar char="•"/>
            </a:pPr>
            <a:r>
              <a:rPr lang="en-US" baseline="0" dirty="0" smtClean="0"/>
              <a:t>The data are from 2013.</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that obesity is slightly lower in Aroostook County than the state percentage. </a:t>
            </a:r>
          </a:p>
          <a:p>
            <a:pPr marL="171450" indent="-171450">
              <a:spcAft>
                <a:spcPts val="600"/>
              </a:spcAft>
              <a:buFont typeface="Arial" panose="020B0604020202020204" pitchFamily="34" charset="0"/>
              <a:buChar char="•"/>
            </a:pPr>
            <a:r>
              <a:rPr lang="en-US" baseline="0" dirty="0" smtClean="0"/>
              <a:t>Stated differently, if we randomly selected 100 students in 9-12 grade in Aroostook County, 12 of them would have obesity; If we randomly selected 100 students across the state, 13 of them would have obesity. </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Aroostook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and page 4 (longer version).</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next top health issue identified was </a:t>
            </a:r>
            <a:r>
              <a:rPr lang="en-US" b="1" baseline="0" dirty="0" smtClean="0"/>
              <a:t>Drug &amp; Alcohol Abuse.</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There is a statistically significant difference between Aroostook County and Maine. Aroostook County is statistically lower than Maine at 126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higher rates of SA hospital admissions – darker green.</a:t>
            </a:r>
          </a:p>
          <a:p>
            <a:pPr marL="171450" indent="-171450">
              <a:spcAft>
                <a:spcPts val="600"/>
              </a:spcAft>
              <a:buFont typeface="Arial" panose="020B0604020202020204" pitchFamily="34" charset="0"/>
              <a:buChar char="•"/>
            </a:pPr>
            <a:r>
              <a:rPr lang="en-US" baseline="0" dirty="0" smtClean="0"/>
              <a:t>Data is from 2011. </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baseline="0" dirty="0" smtClean="0"/>
              <a:t>Aroostook County is less than Maine at 305 vs 392 per 100,000 population; 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Aroostook County, a larger percentage of HS students reported drinking alcohol in the past 30 days than the state percentage. </a:t>
            </a:r>
          </a:p>
          <a:p>
            <a:pPr marL="171450" indent="-171450">
              <a:spcAft>
                <a:spcPts val="600"/>
              </a:spcAft>
              <a:buFont typeface="Arial" panose="020B0604020202020204" pitchFamily="34" charset="0"/>
              <a:buChar char="•"/>
            </a:pPr>
            <a:r>
              <a:rPr lang="en-US" baseline="0" dirty="0" smtClean="0"/>
              <a:t>A smaller percentage of these students reported using marijuana and there is a statistically significant difference between Aroostook County and Maine. </a:t>
            </a:r>
          </a:p>
          <a:p>
            <a:pPr marL="171450" indent="-171450">
              <a:spcAft>
                <a:spcPts val="600"/>
              </a:spcAft>
              <a:buFont typeface="Arial" panose="020B0604020202020204" pitchFamily="34" charset="0"/>
              <a:buChar char="•"/>
            </a:pPr>
            <a:r>
              <a:rPr lang="en-US" baseline="0" dirty="0" smtClean="0"/>
              <a:t>Rx drugs for nonmedical reasons in the past 30 days is slightly lower than the state percentage.</a:t>
            </a:r>
          </a:p>
          <a:p>
            <a:pPr marL="171450" indent="-171450">
              <a:spcAft>
                <a:spcPts val="600"/>
              </a:spcAft>
              <a:buFont typeface="Arial" panose="020B0604020202020204" pitchFamily="34" charset="0"/>
              <a:buChar char="•"/>
            </a:pPr>
            <a:r>
              <a:rPr lang="en-US" baseline="0" dirty="0" smtClean="0"/>
              <a:t>Another way to think of these numbers is to think of 27 of every 100 students using alcohol in the past 30 days or 17 of every 100 using marijuana in the past 30 days…..</a:t>
            </a:r>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Aroostook County.</a:t>
            </a:r>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and page 4 (longer version).</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Aroostook County (2013) the leading cause of death was heart disease while compared to Maine, the leading cause of death was cancer.</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percentage of hospitalizations for acute myocardial infarction [heart attack] and diabetes was higher in Aroostook County compared to the state of Maine. The difference in the rate between Aroostook County and Maine for heart attacks and diabetes hospitalizations are statistically significant.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stroke hospitalizations were the same rate in Aroostook County and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Aroostook County, acute myocardial infarction [heart attack] mortality is statistically significant compared to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Stroke mortality is also higher in Aroostook County than in the State of Maine as a whole.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Coronary heart disease mortality is statically significant compared to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Aroostook County.</a:t>
            </a:r>
          </a:p>
          <a:p>
            <a:pPr marL="171450" indent="-171450">
              <a:spcAft>
                <a:spcPts val="600"/>
              </a:spcAft>
              <a:buFont typeface="Arial" panose="020B0604020202020204" pitchFamily="34" charset="0"/>
              <a:buChar char="•"/>
            </a:pPr>
            <a:r>
              <a:rPr lang="en-US" baseline="0" dirty="0" smtClean="0"/>
              <a:t>Cardiovascular Disease section is on </a:t>
            </a:r>
            <a:r>
              <a:rPr lang="en-US" baseline="0" dirty="0" err="1" smtClean="0"/>
              <a:t>pg</a:t>
            </a:r>
            <a:r>
              <a:rPr lang="en-US" baseline="0" dirty="0" smtClean="0"/>
              <a:t> </a:t>
            </a:r>
            <a:r>
              <a:rPr lang="en-US" baseline="0" dirty="0" smtClean="0"/>
              <a:t>2 longer version. The 2-page data summary does not have many CVD indicators on it.</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87094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09781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Maine, and Aroostook County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smtClean="0">
                <a:solidFill>
                  <a:schemeClr val="accent2">
                    <a:lumMod val="75000"/>
                  </a:schemeClr>
                </a:solidFill>
                <a:latin typeface="Cambria" panose="02040503050406030204" pitchFamily="18" charset="0"/>
              </a:rPr>
              <a:t>Aroostook </a:t>
            </a:r>
            <a:r>
              <a:rPr lang="en-US" sz="2800" b="1" dirty="0" smtClean="0">
                <a:solidFill>
                  <a:schemeClr val="accent2">
                    <a:lumMod val="75000"/>
                  </a:schemeClr>
                </a:solidFill>
                <a:latin typeface="Cambria" panose="02040503050406030204" pitchFamily="18" charset="0"/>
              </a:rPr>
              <a:t>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768" y="2696151"/>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Aroostook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Aroostook County 110  </a:t>
            </a:r>
            <a:r>
              <a:rPr lang="en-US" dirty="0"/>
              <a:t>surveys</a:t>
            </a: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877529707"/>
              </p:ext>
            </p:extLst>
          </p:nvPr>
        </p:nvGraphicFramePr>
        <p:xfrm>
          <a:off x="762000" y="2274332"/>
          <a:ext cx="7315200"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Aroostook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Aroostook County 110  </a:t>
            </a:r>
            <a:r>
              <a:rPr lang="en-US" dirty="0"/>
              <a:t>surveys</a:t>
            </a: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211005741"/>
              </p:ext>
            </p:extLst>
          </p:nvPr>
        </p:nvGraphicFramePr>
        <p:xfrm>
          <a:off x="609600" y="2274331"/>
          <a:ext cx="76962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Aroostook</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t>Aroostook</a:t>
            </a:r>
            <a:endParaRPr lang="en-US" dirty="0"/>
          </a:p>
          <a:p>
            <a:pPr algn="ctr"/>
            <a:r>
              <a:rPr lang="en-US" dirty="0" smtClean="0"/>
              <a:t>38%</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a:stCxn id="5" idx="3"/>
          </p:cNvCxnSpPr>
          <p:nvPr/>
        </p:nvCxnSpPr>
        <p:spPr>
          <a:xfrm flipV="1">
            <a:off x="3352800" y="2057400"/>
            <a:ext cx="3048000" cy="2252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Aroostook County</a:t>
            </a:r>
            <a:endParaRPr lang="en-US" dirty="0">
              <a:solidFill>
                <a:schemeClr val="accent2"/>
              </a:solidFill>
            </a:endParaRPr>
          </a:p>
        </p:txBody>
      </p:sp>
      <p:sp>
        <p:nvSpPr>
          <p:cNvPr id="3" name="TextBox 2"/>
          <p:cNvSpPr txBox="1"/>
          <p:nvPr/>
        </p:nvSpPr>
        <p:spPr>
          <a:xfrm>
            <a:off x="609600" y="6172200"/>
            <a:ext cx="6324600" cy="461665"/>
          </a:xfrm>
          <a:prstGeom prst="rect">
            <a:avLst/>
          </a:prstGeom>
          <a:noFill/>
        </p:spPr>
        <p:txBody>
          <a:bodyPr wrap="square" rtlCol="0">
            <a:spAutoFit/>
          </a:bodyPr>
          <a:lstStyle/>
          <a:p>
            <a:r>
              <a:rPr lang="en-US" sz="1200" dirty="0" smtClean="0"/>
              <a:t>Source for adults: Behavioral Risk Factor Surveillance System (BRFSS), 2013</a:t>
            </a:r>
          </a:p>
          <a:p>
            <a:r>
              <a:rPr lang="en-US" sz="1200" dirty="0" smtClean="0"/>
              <a:t>Source for high school students: Maine Integrated Youth Health Survey (MIYHS), 2013 </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653055406"/>
              </p:ext>
            </p:extLst>
          </p:nvPr>
        </p:nvGraphicFramePr>
        <p:xfrm>
          <a:off x="599440" y="1676400"/>
          <a:ext cx="770636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Aroostook</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p:nvPr/>
        </p:nvCxnSpPr>
        <p:spPr>
          <a:xfrm flipV="1">
            <a:off x="3200400" y="2209800"/>
            <a:ext cx="2848958" cy="1371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Aroostook</a:t>
            </a:r>
          </a:p>
          <a:p>
            <a:pPr algn="ctr"/>
            <a:r>
              <a:rPr lang="en-US" dirty="0" smtClean="0"/>
              <a:t>126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Aroostook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t>Source: Maine Emergency Medical Services, 2014</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293158493"/>
              </p:ext>
            </p:extLst>
          </p:nvPr>
        </p:nvGraphicFramePr>
        <p:xfrm>
          <a:off x="556846" y="1676400"/>
          <a:ext cx="7977554"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442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Aroostook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Integrated Youth Health Survey, 2013</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1835610481"/>
              </p:ext>
            </p:extLst>
          </p:nvPr>
        </p:nvGraphicFramePr>
        <p:xfrm>
          <a:off x="533398" y="1676400"/>
          <a:ext cx="77724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Cardiovascular Disease</a:t>
            </a:r>
            <a:br>
              <a:rPr lang="en-US" dirty="0" smtClean="0"/>
            </a:br>
            <a:r>
              <a:rPr lang="en-US" dirty="0" smtClean="0">
                <a:solidFill>
                  <a:schemeClr val="accent2"/>
                </a:solidFill>
              </a:rPr>
              <a:t>Aroostook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smtClean="0"/>
              <a:t>Source for Acute  myocardial infarction hospitalizations per 10,000 population: MHDO, 2011</a:t>
            </a:r>
          </a:p>
          <a:p>
            <a:r>
              <a:rPr lang="en-US" sz="1200" dirty="0" smtClean="0"/>
              <a:t>Source for Diabetes hospitalizations: MHDO, 2011</a:t>
            </a:r>
          </a:p>
          <a:p>
            <a:r>
              <a:rPr lang="en-US" sz="1200" dirty="0" smtClean="0"/>
              <a:t>Source for Stroke hospitalizations: MHDO, 2011</a:t>
            </a:r>
            <a:endParaRPr lang="en-US" sz="1200" dirty="0"/>
          </a:p>
          <a:p>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4104214848"/>
              </p:ext>
            </p:extLst>
          </p:nvPr>
        </p:nvGraphicFramePr>
        <p:xfrm>
          <a:off x="588818" y="1905000"/>
          <a:ext cx="748838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Cardiovascular Disease</a:t>
            </a:r>
            <a:br>
              <a:rPr lang="en-US" dirty="0" smtClean="0"/>
            </a:br>
            <a:r>
              <a:rPr lang="en-US" dirty="0" smtClean="0">
                <a:solidFill>
                  <a:schemeClr val="accent2"/>
                </a:solidFill>
              </a:rPr>
              <a:t>Aroostook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smtClean="0"/>
              <a:t>Source for Acute myocardial infarction mortality: Maine CDC Vital Records, 2013</a:t>
            </a:r>
          </a:p>
          <a:p>
            <a:r>
              <a:rPr lang="en-US" sz="1200" dirty="0" smtClean="0"/>
              <a:t>Source for Stroke mortality: Maine CDC Vital Records, 2013</a:t>
            </a:r>
          </a:p>
          <a:p>
            <a:r>
              <a:rPr lang="en-US" sz="1200" dirty="0" smtClean="0"/>
              <a:t>Source for Coronary Heart Disease: Maine CDC Vital Records, 2013</a:t>
            </a:r>
          </a:p>
          <a:p>
            <a:endParaRPr lang="en-US" dirty="0"/>
          </a:p>
        </p:txBody>
      </p:sp>
      <p:graphicFrame>
        <p:nvGraphicFramePr>
          <p:cNvPr id="6" name="Chart 5"/>
          <p:cNvGraphicFramePr>
            <a:graphicFrameLocks noChangeAspect="1"/>
          </p:cNvGraphicFramePr>
          <p:nvPr>
            <p:extLst>
              <p:ext uri="{D42A27DB-BD31-4B8C-83A1-F6EECF244321}">
                <p14:modId xmlns:p14="http://schemas.microsoft.com/office/powerpoint/2010/main" val="1616247440"/>
              </p:ext>
            </p:extLst>
          </p:nvPr>
        </p:nvGraphicFramePr>
        <p:xfrm>
          <a:off x="609493" y="1910862"/>
          <a:ext cx="757982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2640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65543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Mental Health </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381000" y="2057400"/>
            <a:ext cx="8686800" cy="4324350"/>
          </a:xfrm>
        </p:spPr>
        <p:txBody>
          <a:bodyPr>
            <a:normAutofit/>
          </a:bodyPr>
          <a:lstStyle/>
          <a:p>
            <a:pPr marL="109728" indent="0" algn="l">
              <a:buNone/>
            </a:pPr>
            <a:r>
              <a:rPr lang="en-US" sz="2000" dirty="0" smtClean="0">
                <a:solidFill>
                  <a:schemeClr val="bg2">
                    <a:lumMod val="25000"/>
                  </a:schemeClr>
                </a:solidFill>
                <a:latin typeface="Cambria" panose="02040503050406030204" pitchFamily="18" charset="0"/>
              </a:rPr>
              <a:t>Maine CDC District Liaison		SHNAPP Hospital Representative</a:t>
            </a:r>
          </a:p>
          <a:p>
            <a:pPr marL="109728" indent="0" algn="l">
              <a:buNone/>
            </a:pPr>
            <a:r>
              <a:rPr lang="en-US" sz="2000" dirty="0" smtClean="0">
                <a:solidFill>
                  <a:schemeClr val="bg2">
                    <a:lumMod val="25000"/>
                  </a:schemeClr>
                </a:solidFill>
                <a:latin typeface="Cambria" panose="02040503050406030204" pitchFamily="18" charset="0"/>
              </a:rPr>
              <a:t>Name: Stacy Boucher			Name: Joy </a:t>
            </a:r>
            <a:r>
              <a:rPr lang="en-US" sz="2000" dirty="0" err="1" smtClean="0">
                <a:solidFill>
                  <a:schemeClr val="bg2">
                    <a:lumMod val="25000"/>
                  </a:schemeClr>
                </a:solidFill>
                <a:latin typeface="Cambria" panose="02040503050406030204" pitchFamily="18" charset="0"/>
              </a:rPr>
              <a:t>Baressi</a:t>
            </a:r>
            <a:r>
              <a:rPr lang="en-US" sz="2000" dirty="0" smtClean="0">
                <a:solidFill>
                  <a:schemeClr val="bg2">
                    <a:lumMod val="25000"/>
                  </a:schemeClr>
                </a:solidFill>
                <a:latin typeface="Cambria" panose="02040503050406030204" pitchFamily="18" charset="0"/>
              </a:rPr>
              <a:t> Saucier</a:t>
            </a:r>
          </a:p>
          <a:p>
            <a:pPr marL="109728" indent="0" algn="l">
              <a:buNone/>
            </a:pPr>
            <a:r>
              <a:rPr lang="en-US" sz="2000" dirty="0" smtClean="0">
                <a:solidFill>
                  <a:schemeClr val="bg2">
                    <a:lumMod val="25000"/>
                  </a:schemeClr>
                </a:solidFill>
                <a:latin typeface="Cambria" panose="02040503050406030204" pitchFamily="18" charset="0"/>
              </a:rPr>
              <a:t>Phone					Phone: 768-4011</a:t>
            </a:r>
          </a:p>
          <a:p>
            <a:pPr marL="109728" indent="0" algn="l">
              <a:buNone/>
            </a:pPr>
            <a:r>
              <a:rPr lang="en-US" sz="2000" dirty="0" smtClean="0">
                <a:solidFill>
                  <a:schemeClr val="bg2">
                    <a:lumMod val="25000"/>
                  </a:schemeClr>
                </a:solidFill>
                <a:latin typeface="Cambria" panose="02040503050406030204" pitchFamily="18" charset="0"/>
              </a:rPr>
              <a:t>Email					Email: jbarresisaucier@emhs.org</a:t>
            </a:r>
            <a:endParaRPr lang="en-US" sz="2000" dirty="0">
              <a:solidFill>
                <a:schemeClr val="bg2">
                  <a:lumMod val="25000"/>
                </a:schemeClr>
              </a:solidFill>
              <a:latin typeface="Cambria" panose="02040503050406030204" pitchFamily="18" charset="0"/>
            </a:endParaRPr>
          </a:p>
          <a:p>
            <a:pPr marL="109728" indent="0" algn="l">
              <a:buNone/>
            </a:pPr>
            <a:endParaRPr lang="en-US" sz="2000" dirty="0" smtClean="0">
              <a:solidFill>
                <a:schemeClr val="bg2">
                  <a:lumMod val="25000"/>
                </a:schemeClr>
              </a:solidFill>
              <a:latin typeface="Cambria" panose="02040503050406030204" pitchFamily="18" charset="0"/>
            </a:endParaRPr>
          </a:p>
          <a:p>
            <a:pPr marL="109728" indent="0">
              <a:buNone/>
            </a:pPr>
            <a:r>
              <a:rPr lang="en-US" sz="2000" dirty="0" smtClean="0">
                <a:solidFill>
                  <a:schemeClr val="bg2">
                    <a:lumMod val="25000"/>
                  </a:schemeClr>
                </a:solidFill>
                <a:latin typeface="Cambria" panose="02040503050406030204" pitchFamily="18" charset="0"/>
              </a:rPr>
              <a:t>Additional SHNAPP Contacts		</a:t>
            </a:r>
            <a:r>
              <a:rPr lang="en-US" sz="2000" dirty="0">
                <a:solidFill>
                  <a:schemeClr val="bg2">
                    <a:lumMod val="25000"/>
                  </a:schemeClr>
                </a:solidFill>
                <a:latin typeface="Cambria" panose="02040503050406030204" pitchFamily="18" charset="0"/>
              </a:rPr>
              <a:t> Additional SHNAPP Contacts</a:t>
            </a:r>
          </a:p>
          <a:p>
            <a:pPr marL="109728" indent="0">
              <a:buNone/>
            </a:pPr>
            <a:r>
              <a:rPr lang="en-US" sz="2000" dirty="0" smtClean="0">
                <a:solidFill>
                  <a:schemeClr val="bg2">
                    <a:lumMod val="25000"/>
                  </a:schemeClr>
                </a:solidFill>
                <a:latin typeface="Cambria" panose="02040503050406030204" pitchFamily="18" charset="0"/>
              </a:rPr>
              <a:t>Name					Name</a:t>
            </a:r>
            <a:endParaRPr lang="en-US" sz="2000" dirty="0">
              <a:solidFill>
                <a:schemeClr val="bg2">
                  <a:lumMod val="25000"/>
                </a:schemeClr>
              </a:solidFill>
              <a:latin typeface="Cambria" panose="02040503050406030204" pitchFamily="18" charset="0"/>
            </a:endParaRPr>
          </a:p>
          <a:p>
            <a:pPr marL="109728" indent="0">
              <a:buNone/>
            </a:pPr>
            <a:r>
              <a:rPr lang="en-US" sz="2000" dirty="0" smtClean="0">
                <a:solidFill>
                  <a:schemeClr val="bg2">
                    <a:lumMod val="25000"/>
                  </a:schemeClr>
                </a:solidFill>
                <a:latin typeface="Cambria" panose="02040503050406030204" pitchFamily="18" charset="0"/>
              </a:rPr>
              <a:t>Phone					Phone</a:t>
            </a:r>
            <a:endParaRPr lang="en-US" sz="2000" dirty="0">
              <a:solidFill>
                <a:schemeClr val="bg2">
                  <a:lumMod val="25000"/>
                </a:schemeClr>
              </a:solidFill>
              <a:latin typeface="Cambria" panose="02040503050406030204" pitchFamily="18" charset="0"/>
            </a:endParaRPr>
          </a:p>
          <a:p>
            <a:pPr marL="109728" indent="0">
              <a:buNone/>
            </a:pPr>
            <a:r>
              <a:rPr lang="en-US" sz="2000" dirty="0" smtClean="0">
                <a:solidFill>
                  <a:schemeClr val="bg2">
                    <a:lumMod val="25000"/>
                  </a:schemeClr>
                </a:solidFill>
                <a:latin typeface="Cambria" panose="02040503050406030204" pitchFamily="18" charset="0"/>
              </a:rPr>
              <a:t>Email					Email</a:t>
            </a:r>
            <a:endParaRPr lang="en-US" sz="2000" dirty="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Phases of the SHNAPP Process</a:t>
            </a:r>
          </a:p>
        </p:txBody>
      </p:sp>
      <p:graphicFrame>
        <p:nvGraphicFramePr>
          <p:cNvPr id="3" name="Diagram 2"/>
          <p:cNvGraphicFramePr/>
          <p:nvPr>
            <p:extLst>
              <p:ext uri="{D42A27DB-BD31-4B8C-83A1-F6EECF244321}">
                <p14:modId xmlns:p14="http://schemas.microsoft.com/office/powerpoint/2010/main" val="3290847971"/>
              </p:ext>
            </p:extLst>
          </p:nvPr>
        </p:nvGraphicFramePr>
        <p:xfrm>
          <a:off x="16764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650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1066800"/>
          </a:xfrm>
        </p:spPr>
        <p:txBody>
          <a:bodyPr>
            <a:normAutofit fontScale="90000"/>
          </a:bodyPr>
          <a:lstStyle/>
          <a:p>
            <a:r>
              <a:rPr lang="en-US" dirty="0"/>
              <a:t>Data Included in the Shared CHNA Reports</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41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4701</TotalTime>
  <Words>3618</Words>
  <Application>Microsoft Office PowerPoint</Application>
  <PresentationFormat>On-screen Show (4:3)</PresentationFormat>
  <Paragraphs>299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Aroostook County</vt:lpstr>
      <vt:lpstr>Top issues affecting where we live, work, learn &amp; play in Aroostook County</vt:lpstr>
      <vt:lpstr> Obesity Aroostook County</vt:lpstr>
      <vt:lpstr>Obesity Aroostook County</vt:lpstr>
      <vt:lpstr>2 Minute Data Review</vt:lpstr>
      <vt:lpstr> Drug &amp; Alcohol Abuse Aroostook County</vt:lpstr>
      <vt:lpstr>Drug &amp; Alcohol Abuse Aroostook County</vt:lpstr>
      <vt:lpstr>Drug &amp; Alcohol Abuse Aroostook County</vt:lpstr>
      <vt:lpstr>2 Minute Data Review</vt:lpstr>
      <vt:lpstr> Cardiovascular Disease Aroostook County</vt:lpstr>
      <vt:lpstr> Cardiovascular Disease Aroostook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265</cp:revision>
  <cp:lastPrinted>2015-10-02T19:46:19Z</cp:lastPrinted>
  <dcterms:created xsi:type="dcterms:W3CDTF">2015-06-09T16:33:57Z</dcterms:created>
  <dcterms:modified xsi:type="dcterms:W3CDTF">2015-10-15T11:05:26Z</dcterms:modified>
</cp:coreProperties>
</file>